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slideLayouts/slideLayout21.xml" ContentType="application/vnd.openxmlformats-officedocument.presentationml.slideLayout+xml"/>
  <Override PartName="/ppt/theme/theme21.xml" ContentType="application/vnd.openxmlformats-officedocument.theme+xml"/>
  <Override PartName="/ppt/slideLayouts/slideLayout22.xml" ContentType="application/vnd.openxmlformats-officedocument.presentationml.slideLayout+xml"/>
  <Override PartName="/ppt/theme/theme2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  <p:sldMasterId id="2147483670" r:id="rId12"/>
    <p:sldMasterId id="2147483672" r:id="rId13"/>
    <p:sldMasterId id="2147483674" r:id="rId14"/>
    <p:sldMasterId id="2147483676" r:id="rId15"/>
    <p:sldMasterId id="2147483678" r:id="rId16"/>
    <p:sldMasterId id="2147483680" r:id="rId17"/>
    <p:sldMasterId id="2147483682" r:id="rId18"/>
    <p:sldMasterId id="2147483684" r:id="rId19"/>
    <p:sldMasterId id="2147483686" r:id="rId20"/>
    <p:sldMasterId id="2147483688" r:id="rId21"/>
    <p:sldMasterId id="2147483690" r:id="rId22"/>
  </p:sld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8" r:id="rId33"/>
    <p:sldId id="267" r:id="rId3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4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3.xml"/><Relationship Id="rId33" Type="http://schemas.openxmlformats.org/officeDocument/2006/relationships/slide" Target="slides/slide1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2.xml"/><Relationship Id="rId32" Type="http://schemas.openxmlformats.org/officeDocument/2006/relationships/slide" Target="slides/slide10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1.xml"/><Relationship Id="rId28" Type="http://schemas.openxmlformats.org/officeDocument/2006/relationships/slide" Target="slides/slide6.xml"/><Relationship Id="rId36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5.xml"/><Relationship Id="rId30" Type="http://schemas.openxmlformats.org/officeDocument/2006/relationships/slide" Target="slides/slide8.xml"/><Relationship Id="rId35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857240" y="488520"/>
            <a:ext cx="5429160" cy="105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OpenSymbo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857240" y="488520"/>
            <a:ext cx="5429160" cy="105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857240" y="488520"/>
            <a:ext cx="5429160" cy="105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857240" y="488520"/>
            <a:ext cx="5429160" cy="105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s://bit.ly/3A1uf1Q" TargetMode="Externa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9;p2"/>
          <p:cNvPicPr/>
          <p:nvPr/>
        </p:nvPicPr>
        <p:blipFill>
          <a:blip r:embed="rId3">
            <a:alphaModFix amt="70000"/>
          </a:blip>
          <a:stretch/>
        </p:blipFill>
        <p:spPr>
          <a:xfrm>
            <a:off x="0" y="-40320"/>
            <a:ext cx="9143640" cy="522360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48880" y="1661760"/>
            <a:ext cx="5348520" cy="2372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85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96;p19"/>
          <p:cNvPicPr/>
          <p:nvPr/>
        </p:nvPicPr>
        <p:blipFill>
          <a:blip r:embed="rId3">
            <a:alphaModFix amt="70000"/>
          </a:blip>
          <a:stretch/>
        </p:blipFill>
        <p:spPr>
          <a:xfrm>
            <a:off x="38880" y="0"/>
            <a:ext cx="9143640" cy="5218920"/>
          </a:xfrm>
          <a:prstGeom prst="rect">
            <a:avLst/>
          </a:prstGeom>
          <a:ln w="0">
            <a:noFill/>
          </a:ln>
        </p:spPr>
      </p:pic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17840" y="444960"/>
            <a:ext cx="770832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99;p20"/>
          <p:cNvPicPr/>
          <p:nvPr/>
        </p:nvPicPr>
        <p:blipFill>
          <a:blip r:embed="rId3">
            <a:alphaModFix amt="70000"/>
          </a:blip>
          <a:stretch/>
        </p:blipFill>
        <p:spPr>
          <a:xfrm flipH="1">
            <a:off x="39240" y="0"/>
            <a:ext cx="9143640" cy="5218920"/>
          </a:xfrm>
          <a:prstGeom prst="rect">
            <a:avLst/>
          </a:prstGeom>
          <a:ln w="0">
            <a:noFill/>
          </a:ln>
        </p:spPr>
      </p:pic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717840" y="444960"/>
            <a:ext cx="770832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13;p3"/>
          <p:cNvPicPr/>
          <p:nvPr/>
        </p:nvPicPr>
        <p:blipFill>
          <a:blip r:embed="rId3">
            <a:alphaModFix amt="70000"/>
          </a:blip>
          <a:stretch/>
        </p:blipFill>
        <p:spPr>
          <a:xfrm>
            <a:off x="0" y="0"/>
            <a:ext cx="9143640" cy="5223600"/>
          </a:xfrm>
          <a:prstGeom prst="rect">
            <a:avLst/>
          </a:prstGeom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76240" y="2534040"/>
            <a:ext cx="5674680" cy="987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38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4" name="PlaceHolder 2"/>
          <p:cNvSpPr>
            <a:spLocks noGrp="1"/>
          </p:cNvSpPr>
          <p:nvPr>
            <p:ph type="title"/>
          </p:nvPr>
        </p:nvSpPr>
        <p:spPr>
          <a:xfrm>
            <a:off x="1084320" y="1537200"/>
            <a:ext cx="914040" cy="91404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1" strike="noStrike" spc="-1">
                <a:solidFill>
                  <a:schemeClr val="dk2"/>
                </a:solidFill>
                <a:latin typeface="DM Sans"/>
                <a:ea typeface="DM Sans"/>
              </a:rPr>
              <a:t>xx%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102;p21"/>
          <p:cNvPicPr/>
          <p:nvPr/>
        </p:nvPicPr>
        <p:blipFill>
          <a:blip r:embed="rId3">
            <a:alphaModFix amt="70000"/>
          </a:blip>
          <a:stretch/>
        </p:blipFill>
        <p:spPr>
          <a:xfrm flipH="1">
            <a:off x="360" y="0"/>
            <a:ext cx="9143640" cy="5223600"/>
          </a:xfrm>
          <a:prstGeom prst="rect">
            <a:avLst/>
          </a:prstGeom>
          <a:ln w="0">
            <a:noFill/>
          </a:ln>
        </p:spPr>
      </p:pic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857240" y="488520"/>
            <a:ext cx="5429160" cy="1058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5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8" name="Google Shape;105;p21"/>
          <p:cNvSpPr/>
          <p:nvPr/>
        </p:nvSpPr>
        <p:spPr>
          <a:xfrm>
            <a:off x="1989000" y="3430800"/>
            <a:ext cx="5165640" cy="54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algn="ctr" defTabSz="914400">
              <a:lnSpc>
                <a:spcPct val="100000"/>
              </a:lnSpc>
              <a:spcBef>
                <a:spcPts val="300"/>
              </a:spcBef>
              <a:tabLst>
                <a:tab pos="0" algn="l"/>
              </a:tabLst>
            </a:pPr>
            <a:r>
              <a:rPr lang="en" sz="1200" b="1" strike="noStrike" spc="-1">
                <a:solidFill>
                  <a:schemeClr val="lt1"/>
                </a:solidFill>
                <a:latin typeface="Inter"/>
                <a:ea typeface="Inter"/>
              </a:rPr>
              <a:t>CREDITS:</a:t>
            </a:r>
            <a:r>
              <a:rPr lang="en" sz="1200" b="0" strike="noStrike" spc="-1">
                <a:solidFill>
                  <a:schemeClr val="lt1"/>
                </a:solidFill>
                <a:latin typeface="Inter"/>
                <a:ea typeface="Inter"/>
              </a:rPr>
              <a:t> This presentation template was created by </a:t>
            </a:r>
            <a:r>
              <a:rPr lang="en" sz="1200" b="1" u="sng" strike="noStrike" spc="-1">
                <a:solidFill>
                  <a:schemeClr val="lt1"/>
                </a:solidFill>
                <a:uFillTx/>
                <a:latin typeface="Inter"/>
                <a:ea typeface="Inter"/>
                <a:hlinkClick r:id="rId4"/>
              </a:rPr>
              <a:t>Slidesgo</a:t>
            </a:r>
            <a:r>
              <a:rPr lang="en" sz="1200" b="0" strike="noStrike" spc="-1">
                <a:solidFill>
                  <a:schemeClr val="lt1"/>
                </a:solidFill>
                <a:latin typeface="Inter"/>
                <a:ea typeface="Inter"/>
              </a:rPr>
              <a:t>, and includes icons, infographics &amp; images by </a:t>
            </a:r>
            <a:r>
              <a:rPr lang="en" sz="1200" b="1" u="sng" strike="noStrike" spc="-1">
                <a:solidFill>
                  <a:schemeClr val="lt1"/>
                </a:solidFill>
                <a:uFillTx/>
                <a:latin typeface="Inter"/>
                <a:ea typeface="Inter"/>
                <a:hlinkClick r:id="rId5"/>
              </a:rPr>
              <a:t>Freepik</a:t>
            </a:r>
            <a:r>
              <a:rPr lang="en" sz="1200" b="0" u="sng" strike="noStrike" spc="-1">
                <a:solidFill>
                  <a:schemeClr val="lt1"/>
                </a:solidFill>
                <a:uFillTx/>
                <a:latin typeface="Inter"/>
                <a:ea typeface="Inter"/>
              </a:rPr>
              <a:t> </a:t>
            </a:r>
            <a:endParaRPr lang="en-US" sz="12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18;p4"/>
          <p:cNvPicPr/>
          <p:nvPr/>
        </p:nvPicPr>
        <p:blipFill>
          <a:blip r:embed="rId3">
            <a:alphaModFix amt="70000"/>
          </a:blip>
          <a:stretch/>
        </p:blipFill>
        <p:spPr>
          <a:xfrm>
            <a:off x="0" y="0"/>
            <a:ext cx="9143640" cy="5223600"/>
          </a:xfrm>
          <a:prstGeom prst="rect">
            <a:avLst/>
          </a:prstGeom>
          <a:ln w="0">
            <a:noFill/>
          </a:ln>
        </p:spPr>
      </p:pic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4184280" cy="1085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714960" y="1738080"/>
            <a:ext cx="4184280" cy="2869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22;p5"/>
          <p:cNvPicPr/>
          <p:nvPr/>
        </p:nvPicPr>
        <p:blipFill>
          <a:blip r:embed="rId3">
            <a:alphaModFix amt="70000"/>
          </a:blip>
          <a:stretch/>
        </p:blipFill>
        <p:spPr>
          <a:xfrm>
            <a:off x="0" y="0"/>
            <a:ext cx="9143640" cy="5223600"/>
          </a:xfrm>
          <a:prstGeom prst="rect">
            <a:avLst/>
          </a:prstGeom>
          <a:ln w="0">
            <a:noFill/>
          </a:ln>
        </p:spPr>
      </p:pic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29;p6"/>
          <p:cNvPicPr/>
          <p:nvPr/>
        </p:nvPicPr>
        <p:blipFill>
          <a:blip r:embed="rId3">
            <a:alphaModFix amt="70000"/>
          </a:blip>
          <a:stretch/>
        </p:blipFill>
        <p:spPr>
          <a:xfrm>
            <a:off x="0" y="-29520"/>
            <a:ext cx="9143640" cy="5259240"/>
          </a:xfrm>
          <a:prstGeom prst="rect">
            <a:avLst/>
          </a:prstGeom>
          <a:ln w="0"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32;p7"/>
          <p:cNvPicPr/>
          <p:nvPr/>
        </p:nvPicPr>
        <p:blipFill>
          <a:blip r:embed="rId3">
            <a:alphaModFix amt="70000"/>
          </a:blip>
          <a:stretch/>
        </p:blipFill>
        <p:spPr>
          <a:xfrm>
            <a:off x="0" y="0"/>
            <a:ext cx="9143640" cy="522360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720000" y="1152360"/>
            <a:ext cx="3321720" cy="3416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388160" y="1307160"/>
            <a:ext cx="6367320" cy="252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6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38;p9"/>
          <p:cNvPicPr/>
          <p:nvPr/>
        </p:nvPicPr>
        <p:blipFill>
          <a:blip r:embed="rId3">
            <a:alphaModFix amt="70000"/>
          </a:blip>
          <a:stretch/>
        </p:blipFill>
        <p:spPr>
          <a:xfrm>
            <a:off x="0" y="0"/>
            <a:ext cx="9143640" cy="5223600"/>
          </a:xfrm>
          <a:prstGeom prst="rect">
            <a:avLst/>
          </a:prstGeom>
          <a:ln w="0">
            <a:noFill/>
          </a:ln>
        </p:spPr>
      </p:pic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58920" y="507600"/>
            <a:ext cx="5845680" cy="1475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284120" y="1558440"/>
            <a:ext cx="6575760" cy="1510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9600" b="1" strike="noStrike" spc="-1">
                <a:solidFill>
                  <a:schemeClr val="dk1"/>
                </a:solidFill>
                <a:latin typeface="DM Sans"/>
                <a:ea typeface="DM Sans"/>
              </a:rPr>
              <a:t>xx%</a:t>
            </a:r>
            <a:endParaRPr lang="fr-FR" sz="96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20000" y="228528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723600" y="511200"/>
            <a:ext cx="769680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48;p13"/>
          <p:cNvPicPr/>
          <p:nvPr/>
        </p:nvPicPr>
        <p:blipFill>
          <a:blip r:embed="rId3">
            <a:alphaModFix amt="69000"/>
          </a:blip>
          <a:stretch/>
        </p:blipFill>
        <p:spPr>
          <a:xfrm flipH="1">
            <a:off x="360" y="0"/>
            <a:ext cx="9143640" cy="5223600"/>
          </a:xfrm>
          <a:prstGeom prst="rect">
            <a:avLst/>
          </a:prstGeom>
          <a:ln w="0">
            <a:noFill/>
          </a:ln>
        </p:spPr>
      </p:pic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019160" y="2857320"/>
            <a:ext cx="7105320" cy="368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3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52;p14"/>
          <p:cNvPicPr/>
          <p:nvPr/>
        </p:nvPicPr>
        <p:blipFill>
          <a:blip r:embed="rId3">
            <a:alphaModFix amt="70000"/>
          </a:blip>
          <a:stretch/>
        </p:blipFill>
        <p:spPr>
          <a:xfrm flipH="1">
            <a:off x="360" y="-29520"/>
            <a:ext cx="9143640" cy="5259240"/>
          </a:xfrm>
          <a:prstGeom prst="rect">
            <a:avLst/>
          </a:prstGeom>
          <a:ln w="0">
            <a:noFill/>
          </a:ln>
        </p:spPr>
      </p:pic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64;p15"/>
          <p:cNvPicPr/>
          <p:nvPr/>
        </p:nvPicPr>
        <p:blipFill>
          <a:blip r:embed="rId3">
            <a:alphaModFix amt="70000"/>
          </a:blip>
          <a:stretch/>
        </p:blipFill>
        <p:spPr>
          <a:xfrm flipH="1">
            <a:off x="-1063080" y="-694440"/>
            <a:ext cx="10218240" cy="5837400"/>
          </a:xfrm>
          <a:prstGeom prst="rect">
            <a:avLst/>
          </a:prstGeom>
          <a:ln w="0">
            <a:noFill/>
          </a:ln>
        </p:spPr>
      </p:pic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75;p16"/>
          <p:cNvPicPr/>
          <p:nvPr/>
        </p:nvPicPr>
        <p:blipFill>
          <a:blip r:embed="rId3">
            <a:alphaModFix amt="70000"/>
          </a:blip>
          <a:stretch/>
        </p:blipFill>
        <p:spPr>
          <a:xfrm flipH="1">
            <a:off x="360" y="-29520"/>
            <a:ext cx="9143640" cy="5259240"/>
          </a:xfrm>
          <a:prstGeom prst="rect">
            <a:avLst/>
          </a:prstGeom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90;p17"/>
          <p:cNvPicPr/>
          <p:nvPr/>
        </p:nvPicPr>
        <p:blipFill>
          <a:blip r:embed="rId3">
            <a:alphaModFix amt="70000"/>
          </a:blip>
          <a:stretch/>
        </p:blipFill>
        <p:spPr>
          <a:xfrm>
            <a:off x="0" y="-29520"/>
            <a:ext cx="9143640" cy="5259240"/>
          </a:xfrm>
          <a:prstGeom prst="rect">
            <a:avLst/>
          </a:prstGeom>
          <a:ln w="0">
            <a:noFill/>
          </a:ln>
        </p:spPr>
      </p:pic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17840" y="444960"/>
            <a:ext cx="770832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93;p18"/>
          <p:cNvPicPr/>
          <p:nvPr/>
        </p:nvPicPr>
        <p:blipFill>
          <a:blip r:embed="rId3">
            <a:alphaModFix amt="70000"/>
          </a:blip>
          <a:stretch/>
        </p:blipFill>
        <p:spPr>
          <a:xfrm flipH="1">
            <a:off x="360" y="0"/>
            <a:ext cx="9143640" cy="5223600"/>
          </a:xfrm>
          <a:prstGeom prst="rect">
            <a:avLst/>
          </a:prstGeom>
          <a:ln w="0">
            <a:noFill/>
          </a:ln>
        </p:spPr>
      </p:pic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064400" y="444960"/>
            <a:ext cx="43592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47800" y="1657440"/>
            <a:ext cx="5352840" cy="23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80000"/>
              </a:lnSpc>
              <a:buNone/>
              <a:tabLst>
                <a:tab pos="0" algn="l"/>
              </a:tabLst>
            </a:pPr>
            <a:r>
              <a:rPr lang="en" sz="6100" b="1" strike="noStrike" spc="-1">
                <a:solidFill>
                  <a:schemeClr val="dk1"/>
                </a:solidFill>
                <a:latin typeface="DM Sans"/>
                <a:ea typeface="DM Sans"/>
              </a:rPr>
              <a:t>Winium Automation</a:t>
            </a:r>
            <a:endParaRPr lang="fr-FR" sz="61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885960" y="847800"/>
            <a:ext cx="5248080" cy="6760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100" b="0" strike="noStrike" spc="-1">
                <a:solidFill>
                  <a:schemeClr val="lt1"/>
                </a:solidFill>
                <a:latin typeface="Inter"/>
                <a:ea typeface="Inter"/>
              </a:rPr>
              <a:t>An Open-Source Framework for Windows Desktop Applications</a:t>
            </a:r>
            <a:endParaRPr lang="en-US" sz="1100" b="0" strike="noStrike" spc="-1">
              <a:solidFill>
                <a:srgbClr val="000000"/>
              </a:solidFill>
              <a:latin typeface="OpenSymbol"/>
            </a:endParaRPr>
          </a:p>
        </p:txBody>
      </p:sp>
      <p:cxnSp>
        <p:nvCxnSpPr>
          <p:cNvPr id="54" name="Google Shape;118;p25"/>
          <p:cNvCxnSpPr/>
          <p:nvPr/>
        </p:nvCxnSpPr>
        <p:spPr>
          <a:xfrm>
            <a:off x="968400" y="1585080"/>
            <a:ext cx="3479760" cy="36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2"/>
          <p:cNvSpPr>
            <a:spLocks noGrp="1"/>
          </p:cNvSpPr>
          <p:nvPr>
            <p:ph type="title"/>
          </p:nvPr>
        </p:nvSpPr>
        <p:spPr>
          <a:xfrm>
            <a:off x="361800" y="504720"/>
            <a:ext cx="5847840" cy="1476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000" b="1" strike="noStrike" spc="-1" dirty="0">
                <a:solidFill>
                  <a:schemeClr val="dk1"/>
                </a:solidFill>
                <a:latin typeface="DM Sans"/>
                <a:ea typeface="DM Sans"/>
              </a:rPr>
              <a:t>Disadvantages</a:t>
            </a:r>
            <a:endParaRPr lang="fr-FR" sz="40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8399AD52-0997-6201-1ADC-A3815B9B9D82}"/>
              </a:ext>
            </a:extLst>
          </p:cNvPr>
          <p:cNvSpPr>
            <a:spLocks noGrp="1" noChangeArrowheads="1"/>
          </p:cNvSpPr>
          <p:nvPr>
            <p:ph type="subTitle"/>
          </p:nvPr>
        </p:nvSpPr>
        <p:spPr bwMode="auto">
          <a:xfrm>
            <a:off x="528205" y="2068272"/>
            <a:ext cx="5311485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Uses real mouse/keyboard – can't run parallel sessions.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Doesn’t work well in the background.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May not retrieve text from components rendered as images.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6F4D6-CA88-7E7C-89CC-64C73C9B0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>
            <a:extLst>
              <a:ext uri="{FF2B5EF4-FFF2-40B4-BE49-F238E27FC236}">
                <a16:creationId xmlns:a16="http://schemas.microsoft.com/office/drawing/2014/main" id="{021DC004-24E8-05C9-B97B-9B90BC453461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361800" y="1905120"/>
            <a:ext cx="4466880" cy="1761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200" dirty="0" err="1">
                <a:solidFill>
                  <a:srgbClr val="C00000"/>
                </a:solidFill>
              </a:rPr>
              <a:t>Winium</a:t>
            </a:r>
            <a:r>
              <a:rPr lang="en-US" sz="1200" dirty="0">
                <a:solidFill>
                  <a:srgbClr val="C00000"/>
                </a:solidFill>
              </a:rPr>
              <a:t> is deprecated </a:t>
            </a:r>
            <a:r>
              <a:rPr lang="en-US" sz="1200" dirty="0">
                <a:solidFill>
                  <a:schemeClr val="bg1"/>
                </a:solidFill>
              </a:rPr>
              <a:t>and not compatible with Selenium 4, as it relies on the </a:t>
            </a:r>
            <a:r>
              <a:rPr lang="en-US" sz="1200" dirty="0">
                <a:solidFill>
                  <a:srgbClr val="C00000"/>
                </a:solidFill>
              </a:rPr>
              <a:t>outdated JSON Wire Protocol</a:t>
            </a:r>
            <a:r>
              <a:rPr lang="en-US" sz="1200" dirty="0">
                <a:solidFill>
                  <a:schemeClr val="bg1"/>
                </a:solidFill>
              </a:rPr>
              <a:t>, which Selenium 4 replaces with the W3C WebDriver standard. </a:t>
            </a:r>
            <a:r>
              <a:rPr lang="en-US" sz="1200" dirty="0" err="1">
                <a:solidFill>
                  <a:schemeClr val="bg1"/>
                </a:solidFill>
              </a:rPr>
              <a:t>Winium</a:t>
            </a:r>
            <a:r>
              <a:rPr lang="en-US" sz="1200" dirty="0">
                <a:solidFill>
                  <a:schemeClr val="bg1"/>
                </a:solidFill>
              </a:rPr>
              <a:t> hasn't been updated since 2016–2017, lacks official support, and may not work well with modern tools or Windows versions.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200" b="1" dirty="0">
                <a:solidFill>
                  <a:schemeClr val="bg1"/>
                </a:solidFill>
              </a:rPr>
              <a:t>Recommendation:</a:t>
            </a:r>
            <a:r>
              <a:rPr lang="en-US" sz="1200" dirty="0">
                <a:solidFill>
                  <a:schemeClr val="bg1"/>
                </a:solidFill>
              </a:rPr>
              <a:t> Use </a:t>
            </a:r>
            <a:r>
              <a:rPr lang="en-US" sz="1200" b="1" dirty="0" err="1">
                <a:solidFill>
                  <a:srgbClr val="00B050"/>
                </a:solidFill>
              </a:rPr>
              <a:t>WinAppDriver</a:t>
            </a:r>
            <a:r>
              <a:rPr lang="en-US" sz="1200" dirty="0">
                <a:solidFill>
                  <a:schemeClr val="bg1"/>
                </a:solidFill>
              </a:rPr>
              <a:t>, a Microsoft-backed alternative that supports the W3C protocol and integrates well with Selenium 4 and modern test frameworks.</a:t>
            </a:r>
            <a:endParaRPr lang="en-US" sz="1200" b="0" strike="noStrike" spc="-1" dirty="0">
              <a:solidFill>
                <a:schemeClr val="bg1"/>
              </a:solidFill>
              <a:latin typeface="OpenSymbol"/>
            </a:endParaRPr>
          </a:p>
        </p:txBody>
      </p:sp>
      <p:sp>
        <p:nvSpPr>
          <p:cNvPr id="79" name="PlaceHolder 2">
            <a:extLst>
              <a:ext uri="{FF2B5EF4-FFF2-40B4-BE49-F238E27FC236}">
                <a16:creationId xmlns:a16="http://schemas.microsoft.com/office/drawing/2014/main" id="{D7CBEAC3-8ECA-19A9-8883-B7FD9069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800" y="504720"/>
            <a:ext cx="5847840" cy="1476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000" b="1" strike="noStrike" spc="-1" dirty="0">
                <a:solidFill>
                  <a:schemeClr val="dk1"/>
                </a:solidFill>
                <a:latin typeface="DM Sans"/>
                <a:ea typeface="DM Sans"/>
              </a:rPr>
              <a:t>Next steps</a:t>
            </a:r>
            <a:endParaRPr lang="fr-FR" sz="4000" b="0" strike="noStrike" spc="-1" dirty="0">
              <a:solidFill>
                <a:schemeClr val="dk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035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857240" y="485640"/>
            <a:ext cx="5428800" cy="10569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5000" b="1" strike="noStrike" spc="-1" dirty="0">
                <a:solidFill>
                  <a:schemeClr val="dk1"/>
                </a:solidFill>
                <a:latin typeface="DM Sans"/>
                <a:ea typeface="DM Sans"/>
              </a:rPr>
              <a:t>Thank you!</a:t>
            </a:r>
            <a:endParaRPr lang="fr-FR" sz="50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2343240" y="1447920"/>
            <a:ext cx="4447800" cy="1095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000" b="1" strike="noStrike" spc="-1">
                <a:solidFill>
                  <a:schemeClr val="lt1"/>
                </a:solidFill>
                <a:latin typeface="Inter"/>
                <a:ea typeface="Inter"/>
              </a:rPr>
              <a:t>Do you have any questions?</a:t>
            </a:r>
            <a:endParaRPr lang="en-US" sz="20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82" name="Google Shape;518;p40"/>
          <p:cNvSpPr/>
          <p:nvPr/>
        </p:nvSpPr>
        <p:spPr>
          <a:xfrm>
            <a:off x="3019320" y="4124160"/>
            <a:ext cx="3095280" cy="323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70823080" tIns="162000" rIns="870823080" bIns="162000" anchor="t">
            <a:normAutofit fontScale="25000" lnSpcReduction="20000"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" sz="1200" b="0" strike="noStrike" spc="-1">
                <a:solidFill>
                  <a:schemeClr val="dk1"/>
                </a:solidFill>
                <a:latin typeface="Arial"/>
              </a:rPr>
              <a:t>+91 620 421 838</a:t>
            </a:r>
            <a:endParaRPr lang="en-US" sz="1200" b="0" strike="noStrike" spc="-1">
              <a:solidFill>
                <a:srgbClr val="000000"/>
              </a:solidFill>
              <a:latin typeface="OpenSymbo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14240" y="533520"/>
            <a:ext cx="4181040" cy="1085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1" strike="noStrike" spc="-1">
                <a:solidFill>
                  <a:schemeClr val="dk1"/>
                </a:solidFill>
                <a:latin typeface="DM Sans"/>
                <a:ea typeface="DM Sans"/>
              </a:rPr>
              <a:t>Introduction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714240" y="1733400"/>
            <a:ext cx="4181040" cy="2866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r>
              <a:rPr lang="en-IN" sz="1800" spc="-1" dirty="0">
                <a:solidFill>
                  <a:schemeClr val="lt1"/>
                </a:solidFill>
                <a:latin typeface="Inter"/>
                <a:cs typeface="+mn-cs"/>
              </a:rPr>
              <a:t>Open-source automation framework </a:t>
            </a:r>
          </a:p>
          <a:p>
            <a:pPr indent="0">
              <a:spcBef>
                <a:spcPts val="1417"/>
              </a:spcBef>
              <a:buNone/>
            </a:pPr>
            <a:r>
              <a:rPr lang="en-IN" sz="1800" spc="-1" dirty="0">
                <a:solidFill>
                  <a:schemeClr val="lt1"/>
                </a:solidFill>
                <a:latin typeface="Inter"/>
                <a:cs typeface="+mn-cs"/>
              </a:rPr>
              <a:t>Used to automate Windows desktop applications such as WinForms and WPF. </a:t>
            </a:r>
          </a:p>
          <a:p>
            <a:pPr indent="0">
              <a:spcBef>
                <a:spcPts val="1417"/>
              </a:spcBef>
              <a:buNone/>
            </a:pPr>
            <a:r>
              <a:rPr lang="en-IN" sz="1800" spc="-1" dirty="0">
                <a:solidFill>
                  <a:schemeClr val="lt1"/>
                </a:solidFill>
                <a:latin typeface="Inter"/>
                <a:cs typeface="+mn-cs"/>
              </a:rPr>
              <a:t>Supports JSWP </a:t>
            </a:r>
            <a:r>
              <a:rPr lang="en-IN" sz="1800" spc="-1" dirty="0" err="1">
                <a:solidFill>
                  <a:schemeClr val="lt1"/>
                </a:solidFill>
                <a:latin typeface="Inter"/>
                <a:cs typeface="+mn-cs"/>
              </a:rPr>
              <a:t>JSONWire</a:t>
            </a:r>
            <a:r>
              <a:rPr lang="en-IN" sz="1800" spc="-1" dirty="0">
                <a:solidFill>
                  <a:schemeClr val="lt1"/>
                </a:solidFill>
                <a:latin typeface="Inter"/>
                <a:cs typeface="+mn-cs"/>
              </a:rPr>
              <a:t> Protocol to automate in any language supported by selenium</a:t>
            </a:r>
          </a:p>
        </p:txBody>
      </p:sp>
      <p:pic>
        <p:nvPicPr>
          <p:cNvPr id="57" name="Google Shape;206;p33"/>
          <p:cNvPicPr/>
          <p:nvPr/>
        </p:nvPicPr>
        <p:blipFill>
          <a:blip r:embed="rId2"/>
          <a:srcRect l="2514" r="13719"/>
          <a:stretch/>
        </p:blipFill>
        <p:spPr>
          <a:xfrm>
            <a:off x="5016600" y="534960"/>
            <a:ext cx="3412080" cy="4073040"/>
          </a:xfrm>
          <a:prstGeom prst="rect">
            <a:avLst/>
          </a:prstGeom>
          <a:ln w="19050">
            <a:solidFill>
              <a:srgbClr val="04289B"/>
            </a:solidFill>
            <a:rou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76240" y="2533680"/>
            <a:ext cx="5676480" cy="990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800" b="1" strike="noStrike" spc="-1">
                <a:solidFill>
                  <a:schemeClr val="dk1"/>
                </a:solidFill>
                <a:latin typeface="DM Sans"/>
                <a:ea typeface="DM Sans"/>
              </a:rPr>
              <a:t>Overview</a:t>
            </a:r>
            <a:endParaRPr lang="fr-FR" sz="3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title"/>
          </p:nvPr>
        </p:nvSpPr>
        <p:spPr>
          <a:xfrm>
            <a:off x="1085760" y="1533600"/>
            <a:ext cx="914040" cy="91404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1" strike="noStrike" spc="-1">
                <a:solidFill>
                  <a:schemeClr val="dk2"/>
                </a:solidFill>
                <a:latin typeface="DM Sans"/>
                <a:ea typeface="DM Sans"/>
              </a:rPr>
              <a:t>01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subTitle"/>
          </p:nvPr>
        </p:nvSpPr>
        <p:spPr>
          <a:xfrm>
            <a:off x="876240" y="3600360"/>
            <a:ext cx="4476240" cy="418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indent="0" algn="ctr">
              <a:buNone/>
            </a:pPr>
            <a:endParaRPr lang="en-US" sz="1200" b="0" strike="noStrike" spc="-1">
              <a:solidFill>
                <a:schemeClr val="lt1"/>
              </a:solidFill>
              <a:latin typeface="Inter"/>
              <a:ea typeface="In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2"/>
          <p:cNvSpPr>
            <a:spLocks noGrp="1"/>
          </p:cNvSpPr>
          <p:nvPr>
            <p:ph type="title"/>
          </p:nvPr>
        </p:nvSpPr>
        <p:spPr>
          <a:xfrm>
            <a:off x="361800" y="504720"/>
            <a:ext cx="5847840" cy="1476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000" b="1" strike="noStrike" spc="-1" dirty="0">
                <a:solidFill>
                  <a:schemeClr val="dk1"/>
                </a:solidFill>
                <a:latin typeface="DM Sans"/>
                <a:ea typeface="DM Sans"/>
              </a:rPr>
              <a:t>Advantages</a:t>
            </a:r>
            <a:endParaRPr lang="fr-FR" sz="40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B47AC-1D37-0AF4-DA5E-81EA3E24F1A8}"/>
              </a:ext>
            </a:extLst>
          </p:cNvPr>
          <p:cNvSpPr>
            <a:spLocks noGrp="1" noChangeArrowheads="1"/>
          </p:cNvSpPr>
          <p:nvPr>
            <p:ph type="subTitle"/>
          </p:nvPr>
        </p:nvSpPr>
        <p:spPr bwMode="auto">
          <a:xfrm>
            <a:off x="438150" y="1980720"/>
            <a:ext cx="3727302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No need for native OS bridges.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Java API available.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Supports a wider range of apps.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Compatible with Selenium syntax.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2"/>
          <p:cNvSpPr>
            <a:spLocks noGrp="1"/>
          </p:cNvSpPr>
          <p:nvPr>
            <p:ph type="title"/>
          </p:nvPr>
        </p:nvSpPr>
        <p:spPr>
          <a:xfrm>
            <a:off x="361800" y="504720"/>
            <a:ext cx="5847840" cy="1476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000" b="1" strike="noStrike" spc="-1" dirty="0">
                <a:solidFill>
                  <a:schemeClr val="dk1"/>
                </a:solidFill>
                <a:latin typeface="DM Sans"/>
                <a:ea typeface="DM Sans"/>
              </a:rPr>
              <a:t>Key Capabilities</a:t>
            </a:r>
            <a:endParaRPr lang="fr-FR" sz="40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D80221FE-FF0E-BBB3-F353-C6F52546630B}"/>
              </a:ext>
            </a:extLst>
          </p:cNvPr>
          <p:cNvSpPr>
            <a:spLocks noGrp="1" noChangeArrowheads="1"/>
          </p:cNvSpPr>
          <p:nvPr>
            <p:ph type="subTitle"/>
          </p:nvPr>
        </p:nvSpPr>
        <p:spPr bwMode="auto">
          <a:xfrm>
            <a:off x="361950" y="2047399"/>
            <a:ext cx="454804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Automates native Windows apps.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Full access to desktop and UI elements.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Protocol extensions for desktop elements.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14240" y="533520"/>
            <a:ext cx="4181040" cy="1085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1" strike="noStrike" spc="-1" dirty="0">
                <a:solidFill>
                  <a:schemeClr val="dk1"/>
                </a:solidFill>
                <a:latin typeface="DM Sans"/>
                <a:ea typeface="DM Sans"/>
              </a:rPr>
              <a:t>Supported Commands</a:t>
            </a:r>
            <a:endParaRPr lang="fr-FR" sz="30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67" name="Google Shape;206;p33"/>
          <p:cNvPicPr/>
          <p:nvPr/>
        </p:nvPicPr>
        <p:blipFill>
          <a:blip r:embed="rId2"/>
          <a:srcRect l="2514" r="13719"/>
          <a:stretch/>
        </p:blipFill>
        <p:spPr>
          <a:xfrm>
            <a:off x="5016600" y="534960"/>
            <a:ext cx="3412080" cy="4073040"/>
          </a:xfrm>
          <a:prstGeom prst="rect">
            <a:avLst/>
          </a:prstGeom>
          <a:ln w="19050">
            <a:solidFill>
              <a:srgbClr val="04289B"/>
            </a:solidFill>
            <a:round/>
          </a:ln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23D5D3-9F6D-24F9-3704-07FCCA23B732}"/>
              </a:ext>
            </a:extLst>
          </p:cNvPr>
          <p:cNvSpPr>
            <a:spLocks noGrp="1" noChangeArrowheads="1"/>
          </p:cNvSpPr>
          <p:nvPr>
            <p:ph/>
          </p:nvPr>
        </p:nvSpPr>
        <p:spPr bwMode="auto">
          <a:xfrm>
            <a:off x="714240" y="1687972"/>
            <a:ext cx="3720890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Supports most commands in selenium: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FindElement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ClickElement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SendKeysToElement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GetElementText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ExecuteScript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Screenshot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and more.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76240" y="2533680"/>
            <a:ext cx="5676480" cy="990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800" b="1" strike="noStrike" spc="-1" dirty="0">
                <a:solidFill>
                  <a:schemeClr val="dk1"/>
                </a:solidFill>
                <a:latin typeface="DM Sans"/>
                <a:ea typeface="DM Sans"/>
              </a:rPr>
              <a:t>UI Inspection Tools</a:t>
            </a:r>
            <a:endParaRPr lang="fr-FR" sz="38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title"/>
          </p:nvPr>
        </p:nvSpPr>
        <p:spPr>
          <a:xfrm>
            <a:off x="1085760" y="1533600"/>
            <a:ext cx="914040" cy="91404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1" strike="noStrike" spc="-1">
                <a:solidFill>
                  <a:schemeClr val="dk2"/>
                </a:solidFill>
                <a:latin typeface="DM Sans"/>
                <a:ea typeface="DM Sans"/>
              </a:rPr>
              <a:t>02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subTitle"/>
          </p:nvPr>
        </p:nvSpPr>
        <p:spPr>
          <a:xfrm>
            <a:off x="876240" y="3600360"/>
            <a:ext cx="4476240" cy="418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>
              <a:buNone/>
            </a:pPr>
            <a:endParaRPr lang="en-US" sz="11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 err="1">
                <a:solidFill>
                  <a:schemeClr val="bg1"/>
                </a:solidFill>
              </a:rPr>
              <a:t>Ranorex</a:t>
            </a:r>
            <a:r>
              <a:rPr lang="en-US" sz="1100" b="1" dirty="0">
                <a:solidFill>
                  <a:schemeClr val="bg1"/>
                </a:solidFill>
              </a:rPr>
              <a:t> Spy</a:t>
            </a:r>
            <a:r>
              <a:rPr lang="en-US" sz="1100" dirty="0">
                <a:solidFill>
                  <a:schemeClr val="bg1"/>
                </a:solidFill>
              </a:rPr>
              <a:t> (free)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bg1"/>
                </a:solidFill>
              </a:rPr>
              <a:t>White framework's UISpy.exe</a:t>
            </a:r>
            <a:endParaRPr lang="en-US" sz="1100" dirty="0">
              <a:solidFill>
                <a:schemeClr val="bg1"/>
              </a:solidFill>
            </a:endParaRPr>
          </a:p>
          <a:p>
            <a:pPr indent="0" algn="ctr">
              <a:buNone/>
            </a:pPr>
            <a:endParaRPr lang="en-US" sz="1100" b="0" strike="noStrike" spc="-1" dirty="0">
              <a:solidFill>
                <a:schemeClr val="bg1"/>
              </a:solidFill>
              <a:latin typeface="Inter"/>
              <a:ea typeface="In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714240" y="533520"/>
            <a:ext cx="4181040" cy="1085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800" b="1" dirty="0"/>
              <a:t>Steps to configure</a:t>
            </a:r>
            <a:endParaRPr lang="fr-FR" sz="28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73" name="Google Shape;206;p33"/>
          <p:cNvPicPr/>
          <p:nvPr/>
        </p:nvPicPr>
        <p:blipFill>
          <a:blip r:embed="rId2"/>
          <a:srcRect l="2514" r="13719"/>
          <a:stretch/>
        </p:blipFill>
        <p:spPr>
          <a:xfrm>
            <a:off x="5016600" y="534960"/>
            <a:ext cx="3412080" cy="4073040"/>
          </a:xfrm>
          <a:prstGeom prst="rect">
            <a:avLst/>
          </a:prstGeom>
          <a:ln w="19050">
            <a:solidFill>
              <a:srgbClr val="04289B"/>
            </a:solidFill>
            <a:round/>
          </a:ln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1F60AE-B36A-C2AD-A6F3-BC82CAE5B36A}"/>
              </a:ext>
            </a:extLst>
          </p:cNvPr>
          <p:cNvSpPr>
            <a:spLocks noGrp="1" noChangeArrowheads="1"/>
          </p:cNvSpPr>
          <p:nvPr>
            <p:ph/>
          </p:nvPr>
        </p:nvSpPr>
        <p:spPr bwMode="auto">
          <a:xfrm>
            <a:off x="714240" y="1831810"/>
            <a:ext cx="4113934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Download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Winium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and Selenium JARs.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Download and run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Winium.Desktop.Driver.exe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Create a Java project and add jars + TestNG/Junit/Any runner.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DesktopOptions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to launch Calculator.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Write test code to send text input.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2"/>
          <p:cNvSpPr>
            <a:spLocks noGrp="1"/>
          </p:cNvSpPr>
          <p:nvPr>
            <p:ph type="title"/>
          </p:nvPr>
        </p:nvSpPr>
        <p:spPr>
          <a:xfrm>
            <a:off x="341019" y="1218229"/>
            <a:ext cx="5847840" cy="1476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000" b="1" strike="noStrike" spc="-1" dirty="0">
                <a:solidFill>
                  <a:schemeClr val="dk1"/>
                </a:solidFill>
                <a:latin typeface="DM Sans"/>
                <a:ea typeface="DM Sans"/>
              </a:rPr>
              <a:t>DEMO</a:t>
            </a:r>
            <a:endParaRPr lang="fr-FR" sz="4000" b="0" strike="noStrike" spc="-1" dirty="0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</TotalTime>
  <Words>293</Words>
  <Application>Microsoft Office PowerPoint</Application>
  <PresentationFormat>On-screen Show (16:9)</PresentationFormat>
  <Paragraphs>55</Paragraphs>
  <Slides>12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22</vt:i4>
      </vt:variant>
      <vt:variant>
        <vt:lpstr>Slide Titles</vt:lpstr>
      </vt:variant>
      <vt:variant>
        <vt:i4>12</vt:i4>
      </vt:variant>
    </vt:vector>
  </HeadingPairs>
  <TitlesOfParts>
    <vt:vector size="41" baseType="lpstr">
      <vt:lpstr>Arial</vt:lpstr>
      <vt:lpstr>Arial Unicode MS</vt:lpstr>
      <vt:lpstr>DM Sans</vt:lpstr>
      <vt:lpstr>Inter</vt:lpstr>
      <vt:lpstr>OpenSymbol</vt:lpstr>
      <vt:lpstr>Symbol</vt:lpstr>
      <vt:lpstr>Wingdings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Slidesgo Final Pages</vt:lpstr>
      <vt:lpstr>Slidesgo Final Pages</vt:lpstr>
      <vt:lpstr>Winium Automation</vt:lpstr>
      <vt:lpstr>Introduction</vt:lpstr>
      <vt:lpstr>Overview</vt:lpstr>
      <vt:lpstr>Advantages</vt:lpstr>
      <vt:lpstr>Key Capabilities</vt:lpstr>
      <vt:lpstr>Supported Commands</vt:lpstr>
      <vt:lpstr>UI Inspection Tools</vt:lpstr>
      <vt:lpstr>Steps to configure</vt:lpstr>
      <vt:lpstr>DEMO</vt:lpstr>
      <vt:lpstr>Disadvantages</vt:lpstr>
      <vt:lpstr>Next steps</vt:lpstr>
      <vt:lpstr>Thank you!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Arunima Rastogi</cp:lastModifiedBy>
  <cp:revision>4</cp:revision>
  <dcterms:modified xsi:type="dcterms:W3CDTF">2025-05-01T15:20:12Z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2025-05-01T11:21:48Z</dcterms:created>
  <dc:creator>Unknown Creator</dc:creator>
  <dc:description/>
  <dc:language>en-US</dc:language>
  <cp:lastModifiedBy>Unknown Creator</cp:lastModifiedBy>
  <dcterms:modified xsi:type="dcterms:W3CDTF">2025-05-01T11:21:48Z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